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70" r:id="rId6"/>
    <p:sldId id="273" r:id="rId7"/>
    <p:sldId id="271" r:id="rId8"/>
    <p:sldId id="274" r:id="rId9"/>
    <p:sldId id="281" r:id="rId10"/>
    <p:sldId id="263" r:id="rId11"/>
    <p:sldId id="275" r:id="rId12"/>
    <p:sldId id="264" r:id="rId13"/>
    <p:sldId id="276" r:id="rId14"/>
    <p:sldId id="269" r:id="rId15"/>
    <p:sldId id="277" r:id="rId16"/>
    <p:sldId id="265" r:id="rId17"/>
    <p:sldId id="272" r:id="rId18"/>
    <p:sldId id="279" r:id="rId19"/>
    <p:sldId id="27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32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2A-0EDC-4DC8-9C32-FB765812F04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ucation-inclusive.com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l-life.com.ua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ssf.kiev.ua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klyuziyazosh6.at.u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27584" y="428604"/>
            <a:ext cx="8102104" cy="857256"/>
          </a:xfrm>
        </p:spPr>
        <p:txBody>
          <a:bodyPr/>
          <a:lstStyle/>
          <a:p>
            <a:pPr algn="ctr">
              <a:buNone/>
            </a:pPr>
            <a:r>
              <a:rPr lang="ru-RU" altLang="zh-CN" sz="40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Законопроекти</a:t>
            </a:r>
            <a: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 в </a:t>
            </a:r>
            <a:r>
              <a:rPr lang="ru-RU" altLang="zh-CN" sz="40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галузі</a:t>
            </a:r>
            <a: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altLang="zh-CN" sz="40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інклюзивної</a:t>
            </a:r>
            <a:r>
              <a:rPr lang="ru-RU" altLang="zh-CN" sz="4000" b="1" dirty="0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ru-RU" altLang="zh-CN" sz="4000" b="1" dirty="0" err="1" smtClean="0">
                <a:ln w="18415" cmpd="sng">
                  <a:noFill/>
                  <a:prstDash val="solid"/>
                </a:ln>
                <a:solidFill>
                  <a:srgbClr val="FE0067"/>
                </a:solidFill>
                <a:latin typeface="Georgia" pitchFamily="18" charset="0"/>
                <a:cs typeface="Arial" pitchFamily="34" charset="0"/>
              </a:rPr>
              <a:t>освіти</a:t>
            </a:r>
            <a:endParaRPr lang="zh-CN" altLang="en-US" sz="4000" dirty="0" smtClean="0">
              <a:solidFill>
                <a:srgbClr val="FE0067"/>
              </a:solidFill>
              <a:latin typeface="Georgia" pitchFamily="18" charset="0"/>
            </a:endParaRPr>
          </a:p>
          <a:p>
            <a:pPr>
              <a:buNone/>
            </a:pPr>
            <a:endParaRPr lang="zh-CN" altLang="en-US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052736"/>
            <a:ext cx="8424936" cy="396044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Georgia" pitchFamily="18" charset="0"/>
              </a:rPr>
              <a:t>1.      «Про </a:t>
            </a:r>
            <a:r>
              <a:rPr lang="ru-RU" sz="2400" dirty="0" err="1" smtClean="0">
                <a:latin typeface="Georgia" pitchFamily="18" charset="0"/>
              </a:rPr>
              <a:t>організацію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психологічного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соціального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супроводу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умовах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інклюзивного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навчання</a:t>
            </a:r>
            <a:r>
              <a:rPr lang="ru-RU" sz="2400" dirty="0" smtClean="0">
                <a:latin typeface="Georgia" pitchFamily="18" charset="0"/>
              </a:rPr>
              <a:t>»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26.07.2012 №1/9-529</a:t>
            </a:r>
          </a:p>
          <a:p>
            <a:r>
              <a:rPr lang="ru-RU" sz="2400" dirty="0" smtClean="0">
                <a:latin typeface="Georgia" pitchFamily="18" charset="0"/>
              </a:rPr>
              <a:t>2.      «Про </a:t>
            </a:r>
            <a:r>
              <a:rPr lang="ru-RU" sz="2400" dirty="0" err="1" smtClean="0">
                <a:latin typeface="Georgia" pitchFamily="18" charset="0"/>
              </a:rPr>
              <a:t>організацію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інклюзивного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навчання</a:t>
            </a:r>
            <a:r>
              <a:rPr lang="ru-RU" sz="2400" dirty="0" smtClean="0">
                <a:latin typeface="Georgia" pitchFamily="18" charset="0"/>
              </a:rPr>
              <a:t> у </a:t>
            </a:r>
            <a:r>
              <a:rPr lang="ru-RU" sz="2400" dirty="0" err="1" smtClean="0">
                <a:latin typeface="Georgia" pitchFamily="18" charset="0"/>
              </a:rPr>
              <a:t>загальноосвітніх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навчальних</a:t>
            </a:r>
            <a:r>
              <a:rPr lang="ru-RU" sz="2400" dirty="0" smtClean="0">
                <a:latin typeface="Georgia" pitchFamily="18" charset="0"/>
              </a:rPr>
              <a:t> закладах»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18.05.2012 №1/9-384</a:t>
            </a:r>
          </a:p>
          <a:p>
            <a:r>
              <a:rPr lang="ru-RU" sz="2400" dirty="0" smtClean="0">
                <a:latin typeface="Georgia" pitchFamily="18" charset="0"/>
              </a:rPr>
              <a:t>3.      «Про </a:t>
            </a:r>
            <a:r>
              <a:rPr lang="ru-RU" sz="2400" dirty="0" err="1" smtClean="0">
                <a:latin typeface="Georgia" pitchFamily="18" charset="0"/>
              </a:rPr>
              <a:t>організацію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психологічного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соціального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супроводу</a:t>
            </a:r>
            <a:r>
              <a:rPr lang="ru-RU" sz="2400" dirty="0" smtClean="0">
                <a:latin typeface="Georgia" pitchFamily="18" charset="0"/>
              </a:rPr>
              <a:t> в </a:t>
            </a:r>
            <a:r>
              <a:rPr lang="ru-RU" sz="2400" dirty="0" err="1" smtClean="0">
                <a:latin typeface="Georgia" pitchFamily="18" charset="0"/>
              </a:rPr>
              <a:t>умовах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інклюзивного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навчання</a:t>
            </a:r>
            <a:r>
              <a:rPr lang="ru-RU" sz="2400" dirty="0" smtClean="0">
                <a:latin typeface="Georgia" pitchFamily="18" charset="0"/>
              </a:rPr>
              <a:t>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26.07.2012 №1/9-529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r>
              <a:rPr lang="ru-RU" dirty="0" smtClean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8424936" cy="35283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sz="2800" dirty="0" smtClean="0">
                <a:latin typeface="Georgia" pitchFamily="18" charset="0"/>
              </a:rPr>
              <a:t>4.      «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посадових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обов’язків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асистента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вчителя</a:t>
            </a:r>
            <a:r>
              <a:rPr lang="ru-RU" sz="2800" dirty="0" smtClean="0">
                <a:latin typeface="Georgia" pitchFamily="18" charset="0"/>
              </a:rPr>
              <a:t>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25.09.2012 №1/9-675</a:t>
            </a:r>
          </a:p>
          <a:p>
            <a:r>
              <a:rPr lang="ru-RU" sz="2800" dirty="0" smtClean="0">
                <a:latin typeface="Georgia" pitchFamily="18" charset="0"/>
              </a:rPr>
              <a:t>5.      «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введення</a:t>
            </a:r>
            <a:r>
              <a:rPr lang="ru-RU" sz="2800" dirty="0" smtClean="0">
                <a:latin typeface="Georgia" pitchFamily="18" charset="0"/>
              </a:rPr>
              <a:t> посади </a:t>
            </a:r>
            <a:r>
              <a:rPr lang="ru-RU" sz="2800" dirty="0" err="1" smtClean="0">
                <a:latin typeface="Georgia" pitchFamily="18" charset="0"/>
              </a:rPr>
              <a:t>вихователя</a:t>
            </a:r>
            <a:r>
              <a:rPr lang="ru-RU" sz="2800" dirty="0" smtClean="0">
                <a:latin typeface="Georgia" pitchFamily="18" charset="0"/>
              </a:rPr>
              <a:t> (</a:t>
            </a:r>
            <a:r>
              <a:rPr lang="ru-RU" sz="2800" dirty="0" err="1" smtClean="0">
                <a:latin typeface="Georgia" pitchFamily="18" charset="0"/>
              </a:rPr>
              <a:t>асистента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вчителя</a:t>
            </a:r>
            <a:r>
              <a:rPr lang="ru-RU" sz="2800" dirty="0" smtClean="0">
                <a:latin typeface="Georgia" pitchFamily="18" charset="0"/>
              </a:rPr>
              <a:t>) у </a:t>
            </a:r>
            <a:r>
              <a:rPr lang="ru-RU" sz="2800" dirty="0" err="1" smtClean="0">
                <a:latin typeface="Georgia" pitchFamily="18" charset="0"/>
              </a:rPr>
              <a:t>загальноосвітніх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навчальних</a:t>
            </a:r>
            <a:r>
              <a:rPr lang="ru-RU" sz="2800" dirty="0" smtClean="0">
                <a:latin typeface="Georgia" pitchFamily="18" charset="0"/>
              </a:rPr>
              <a:t> закладах </a:t>
            </a:r>
            <a:r>
              <a:rPr lang="ru-RU" sz="2800" dirty="0" err="1" smtClean="0">
                <a:latin typeface="Georgia" pitchFamily="18" charset="0"/>
              </a:rPr>
              <a:t>з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інклюзивним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навчанням</a:t>
            </a:r>
            <a:r>
              <a:rPr lang="ru-RU" sz="2800" dirty="0" smtClean="0">
                <a:latin typeface="Georgia" pitchFamily="18" charset="0"/>
              </a:rPr>
              <a:t>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28.09.2012 №1/9-694</a:t>
            </a:r>
          </a:p>
          <a:p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Листи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568952" cy="403244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Georgia" pitchFamily="18" charset="0"/>
              </a:rPr>
              <a:t>1. Лист МОН </a:t>
            </a:r>
            <a:r>
              <a:rPr lang="uk-UA" sz="2400" dirty="0" err="1" smtClean="0">
                <a:latin typeface="Georgia" pitchFamily="18" charset="0"/>
              </a:rPr>
              <a:t>“Про</a:t>
            </a:r>
            <a:r>
              <a:rPr lang="uk-UA" sz="2400" dirty="0" smtClean="0">
                <a:latin typeface="Georgia" pitchFamily="18" charset="0"/>
              </a:rPr>
              <a:t> визначення завдань працівників психологічної служби системи освіти в умовах інклюзивного </a:t>
            </a:r>
            <a:r>
              <a:rPr lang="uk-UA" sz="2400" dirty="0" err="1" smtClean="0">
                <a:latin typeface="Georgia" pitchFamily="18" charset="0"/>
              </a:rPr>
              <a:t>навчання”</a:t>
            </a:r>
            <a:r>
              <a:rPr lang="uk-UA" sz="2400" dirty="0" smtClean="0">
                <a:latin typeface="Georgia" pitchFamily="18" charset="0"/>
              </a:rPr>
              <a:t> (№1/9-1 від 02.01.2013р.</a:t>
            </a:r>
          </a:p>
          <a:p>
            <a:r>
              <a:rPr lang="uk-UA" sz="2400" dirty="0" smtClean="0">
                <a:latin typeface="Georgia" pitchFamily="18" charset="0"/>
              </a:rPr>
              <a:t>2. Рішення Колегії МОН </a:t>
            </a:r>
            <a:r>
              <a:rPr lang="uk-UA" sz="2400" dirty="0" err="1" smtClean="0">
                <a:latin typeface="Georgia" pitchFamily="18" charset="0"/>
              </a:rPr>
              <a:t>“Про</a:t>
            </a:r>
            <a:r>
              <a:rPr lang="uk-UA" sz="2400" dirty="0" smtClean="0">
                <a:latin typeface="Georgia" pitchFamily="18" charset="0"/>
              </a:rPr>
              <a:t> впровадження інклюзивного навчання в загальноосвітніх  навчальних закладах: реалії та </a:t>
            </a:r>
            <a:r>
              <a:rPr lang="uk-UA" sz="2400" dirty="0" err="1" smtClean="0">
                <a:latin typeface="Georgia" pitchFamily="18" charset="0"/>
              </a:rPr>
              <a:t>перспективи”</a:t>
            </a:r>
            <a:r>
              <a:rPr lang="uk-UA" sz="2400" dirty="0" smtClean="0">
                <a:latin typeface="Georgia" pitchFamily="18" charset="0"/>
              </a:rPr>
              <a:t> (№2/3-2 від 01.03.2013р.)</a:t>
            </a:r>
          </a:p>
          <a:p>
            <a:r>
              <a:rPr lang="uk-UA" sz="2400" dirty="0" smtClean="0">
                <a:latin typeface="Georgia" pitchFamily="18" charset="0"/>
              </a:rPr>
              <a:t>3. Наказ МОН </a:t>
            </a:r>
            <a:r>
              <a:rPr lang="uk-UA" sz="2400" dirty="0" err="1" smtClean="0">
                <a:latin typeface="Georgia" pitchFamily="18" charset="0"/>
              </a:rPr>
              <a:t>“Про</a:t>
            </a:r>
            <a:r>
              <a:rPr lang="uk-UA" sz="2400" dirty="0" smtClean="0">
                <a:latin typeface="Georgia" pitchFamily="18" charset="0"/>
              </a:rPr>
              <a:t> створення робочої групи з питань дошкільної освіти дітей з особливими потребами в </a:t>
            </a:r>
            <a:r>
              <a:rPr lang="uk-UA" sz="2400" dirty="0" err="1" smtClean="0">
                <a:latin typeface="Georgia" pitchFamily="18" charset="0"/>
              </a:rPr>
              <a:t>Україні”</a:t>
            </a:r>
            <a:r>
              <a:rPr lang="uk-UA" sz="2400" dirty="0" smtClean="0">
                <a:latin typeface="Georgia" pitchFamily="18" charset="0"/>
              </a:rPr>
              <a:t> (№ 512 від 15.05.2013р.)</a:t>
            </a:r>
          </a:p>
          <a:p>
            <a:r>
              <a:rPr lang="uk-UA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законопроекти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галузі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(2013 р.)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568952" cy="367240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Georgia" pitchFamily="18" charset="0"/>
              </a:rPr>
              <a:t> </a:t>
            </a:r>
          </a:p>
          <a:p>
            <a:r>
              <a:rPr lang="uk-UA" sz="2800" dirty="0" smtClean="0">
                <a:latin typeface="Georgia" pitchFamily="18" charset="0"/>
              </a:rPr>
              <a:t>4. Наказ МОН </a:t>
            </a:r>
            <a:r>
              <a:rPr lang="uk-UA" sz="2800" dirty="0" err="1" smtClean="0">
                <a:latin typeface="Georgia" pitchFamily="18" charset="0"/>
              </a:rPr>
              <a:t>“Про</a:t>
            </a:r>
            <a:r>
              <a:rPr lang="uk-UA" sz="2800" dirty="0" smtClean="0">
                <a:latin typeface="Georgia" pitchFamily="18" charset="0"/>
              </a:rPr>
              <a:t> затвердження кваліфікаційних характеристик професій (посад) педагогічних та науково-педагогічних працівників навчальних </a:t>
            </a:r>
            <a:r>
              <a:rPr lang="uk-UA" sz="2800" dirty="0" err="1" smtClean="0">
                <a:latin typeface="Georgia" pitchFamily="18" charset="0"/>
              </a:rPr>
              <a:t>закладів”</a:t>
            </a:r>
            <a:r>
              <a:rPr lang="uk-UA" sz="2800" dirty="0" smtClean="0">
                <a:latin typeface="Georgia" pitchFamily="18" charset="0"/>
              </a:rPr>
              <a:t> (№665 від 01.06.2013р.)</a:t>
            </a:r>
          </a:p>
          <a:p>
            <a:r>
              <a:rPr lang="uk-UA" sz="2800" dirty="0" smtClean="0">
                <a:latin typeface="Georgia" pitchFamily="18" charset="0"/>
              </a:rPr>
              <a:t> 5. Наказ МОН України </a:t>
            </a:r>
            <a:r>
              <a:rPr lang="uk-UA" sz="2800" dirty="0" err="1" smtClean="0">
                <a:latin typeface="Georgia" pitchFamily="18" charset="0"/>
              </a:rPr>
              <a:t>“Про</a:t>
            </a:r>
            <a:r>
              <a:rPr lang="uk-UA" sz="2800" dirty="0" smtClean="0">
                <a:latin typeface="Georgia" pitchFamily="18" charset="0"/>
              </a:rPr>
              <a:t> організацію діяльності </a:t>
            </a:r>
            <a:r>
              <a:rPr lang="uk-UA" sz="2800" dirty="0" err="1" smtClean="0">
                <a:latin typeface="Georgia" pitchFamily="18" charset="0"/>
              </a:rPr>
              <a:t>психолого-медико-педагогічних</a:t>
            </a:r>
            <a:r>
              <a:rPr lang="uk-UA" sz="2800" dirty="0" smtClean="0">
                <a:latin typeface="Georgia" pitchFamily="18" charset="0"/>
              </a:rPr>
              <a:t> </a:t>
            </a:r>
            <a:r>
              <a:rPr lang="uk-UA" sz="2800" dirty="0" err="1" smtClean="0">
                <a:latin typeface="Georgia" pitchFamily="18" charset="0"/>
              </a:rPr>
              <a:t>консультацій”</a:t>
            </a:r>
            <a:r>
              <a:rPr lang="uk-UA" sz="2800" dirty="0" smtClean="0">
                <a:latin typeface="Georgia" pitchFamily="18" charset="0"/>
              </a:rPr>
              <a:t> (№680 від 04.06.2013р.)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законопроекти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галузі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(2013 р.)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568952" cy="331236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Georgia" pitchFamily="18" charset="0"/>
              </a:rPr>
              <a:t>6. Указ Президента України </a:t>
            </a:r>
            <a:r>
              <a:rPr lang="uk-UA" sz="2400" dirty="0" err="1" smtClean="0">
                <a:latin typeface="Georgia" pitchFamily="18" charset="0"/>
              </a:rPr>
              <a:t>“Про</a:t>
            </a:r>
            <a:r>
              <a:rPr lang="uk-UA" sz="2400" dirty="0" smtClean="0">
                <a:latin typeface="Georgia" pitchFamily="18" charset="0"/>
              </a:rPr>
              <a:t> Національну стратегію розвитку освіти в Україні на період до 2021 </a:t>
            </a:r>
            <a:r>
              <a:rPr lang="uk-UA" sz="2400" dirty="0" err="1" smtClean="0">
                <a:latin typeface="Georgia" pitchFamily="18" charset="0"/>
              </a:rPr>
              <a:t>року”</a:t>
            </a:r>
            <a:r>
              <a:rPr lang="uk-UA" sz="2400" dirty="0" smtClean="0">
                <a:latin typeface="Georgia" pitchFamily="18" charset="0"/>
              </a:rPr>
              <a:t> (№344/2013 від 25.06.2013р.)</a:t>
            </a:r>
          </a:p>
          <a:p>
            <a:r>
              <a:rPr lang="uk-UA" sz="2400" dirty="0" smtClean="0">
                <a:latin typeface="Georgia" pitchFamily="18" charset="0"/>
              </a:rPr>
              <a:t>7. Наказ МОН </a:t>
            </a:r>
            <a:r>
              <a:rPr lang="uk-UA" sz="2400" dirty="0" err="1" smtClean="0">
                <a:latin typeface="Georgia" pitchFamily="18" charset="0"/>
              </a:rPr>
              <a:t>“Про</a:t>
            </a:r>
            <a:r>
              <a:rPr lang="uk-UA" sz="2400" dirty="0" smtClean="0">
                <a:latin typeface="Georgia" pitchFamily="18" charset="0"/>
              </a:rPr>
              <a:t> затвердження заходів щодо впровадження інклюзивного навчання в дошкільних та загальноосвітніх навчальних закладах на період до 2015 </a:t>
            </a:r>
            <a:r>
              <a:rPr lang="uk-UA" sz="2400" dirty="0" err="1" smtClean="0">
                <a:latin typeface="Georgia" pitchFamily="18" charset="0"/>
              </a:rPr>
              <a:t>року”</a:t>
            </a:r>
            <a:r>
              <a:rPr lang="uk-UA" sz="2400" dirty="0" smtClean="0">
                <a:latin typeface="Georgia" pitchFamily="18" charset="0"/>
              </a:rPr>
              <a:t> (№1034 від 23.07.2013р.)</a:t>
            </a:r>
          </a:p>
          <a:p>
            <a:r>
              <a:rPr lang="uk-UA" sz="2400" dirty="0" smtClean="0">
                <a:latin typeface="Georgia" pitchFamily="18" charset="0"/>
              </a:rPr>
              <a:t> 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законопроекти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галузі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(2013 р.)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568952" cy="360040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>
                <a:latin typeface="Georgia" pitchFamily="18" charset="0"/>
              </a:rPr>
              <a:t> </a:t>
            </a:r>
          </a:p>
          <a:p>
            <a:r>
              <a:rPr lang="uk-UA" sz="2800" dirty="0" smtClean="0">
                <a:latin typeface="Georgia" pitchFamily="18" charset="0"/>
              </a:rPr>
              <a:t>8. Лист МОН </a:t>
            </a:r>
            <a:r>
              <a:rPr lang="uk-UA" sz="2800" dirty="0" err="1" smtClean="0">
                <a:latin typeface="Georgia" pitchFamily="18" charset="0"/>
              </a:rPr>
              <a:t>“Про</a:t>
            </a:r>
            <a:r>
              <a:rPr lang="uk-UA" sz="2800" dirty="0" smtClean="0">
                <a:latin typeface="Georgia" pitchFamily="18" charset="0"/>
              </a:rPr>
              <a:t> організаційно-методичні засади забезпечення права на освіту дітям з особливими освітніми </a:t>
            </a:r>
            <a:r>
              <a:rPr lang="uk-UA" sz="2800" dirty="0" err="1" smtClean="0">
                <a:latin typeface="Georgia" pitchFamily="18" charset="0"/>
              </a:rPr>
              <a:t>потребами”</a:t>
            </a:r>
            <a:r>
              <a:rPr lang="uk-UA" sz="2800" dirty="0" smtClean="0">
                <a:latin typeface="Georgia" pitchFamily="18" charset="0"/>
              </a:rPr>
              <a:t> (№1/9-539 від 08.08.2013р.)</a:t>
            </a:r>
          </a:p>
          <a:p>
            <a:r>
              <a:rPr lang="uk-UA" sz="2800" dirty="0" smtClean="0">
                <a:latin typeface="Georgia" pitchFamily="18" charset="0"/>
              </a:rPr>
              <a:t>9. Постанова КМУ </a:t>
            </a:r>
            <a:r>
              <a:rPr lang="uk-UA" sz="2800" dirty="0" err="1" smtClean="0">
                <a:latin typeface="Georgia" pitchFamily="18" charset="0"/>
              </a:rPr>
              <a:t>“Про</a:t>
            </a:r>
            <a:r>
              <a:rPr lang="uk-UA" sz="2800" dirty="0" smtClean="0">
                <a:latin typeface="Georgia" pitchFamily="18" charset="0"/>
              </a:rPr>
              <a:t> затвердження Державного стандарту початкової загальної освіти для дітей з особливими освітніми </a:t>
            </a:r>
            <a:r>
              <a:rPr lang="uk-UA" sz="2800" dirty="0" err="1" smtClean="0">
                <a:latin typeface="Georgia" pitchFamily="18" charset="0"/>
              </a:rPr>
              <a:t>потребами”</a:t>
            </a:r>
            <a:r>
              <a:rPr lang="uk-UA" sz="2800" dirty="0" smtClean="0">
                <a:latin typeface="Georgia" pitchFamily="18" charset="0"/>
              </a:rPr>
              <a:t> (№607 від 21.08.2013р.)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Нові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законопроекти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галузі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(2013 р.)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96752"/>
            <a:ext cx="8640960" cy="79208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pPr algn="ctr"/>
            <a:r>
              <a:rPr lang="uk-UA" sz="2200" dirty="0" smtClean="0">
                <a:latin typeface="Georgia" pitchFamily="18" charset="0"/>
              </a:rPr>
              <a:t>Інклюзивна освіта для дітей з особливими потребами в Україні</a:t>
            </a:r>
          </a:p>
          <a:p>
            <a:pPr algn="ctr"/>
            <a:r>
              <a:rPr lang="en-US" sz="2200" dirty="0" smtClean="0">
                <a:latin typeface="Georgia" pitchFamily="18" charset="0"/>
                <a:hlinkClick r:id="rId2"/>
              </a:rPr>
              <a:t>www.education-inclusive.com</a:t>
            </a:r>
            <a:endParaRPr lang="en-US" sz="2200" dirty="0" smtClean="0">
              <a:latin typeface="Georgia" pitchFamily="18" charset="0"/>
            </a:endParaRPr>
          </a:p>
          <a:p>
            <a:endParaRPr lang="uk-UA" sz="28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Інтернет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ресурси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sz="2800" b="1" spc="5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питань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G:\Новая папка\до засідання\Безымянный.bmp"/>
          <p:cNvPicPr>
            <a:picLocks noChangeAspect="1" noChangeArrowheads="1"/>
          </p:cNvPicPr>
          <p:nvPr/>
        </p:nvPicPr>
        <p:blipFill>
          <a:blip r:embed="rId3" cstate="print"/>
          <a:srcRect t="22646" r="1865" b="5640"/>
          <a:stretch>
            <a:fillRect/>
          </a:stretch>
        </p:blipFill>
        <p:spPr bwMode="auto">
          <a:xfrm>
            <a:off x="2411760" y="2132856"/>
            <a:ext cx="6463034" cy="354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640960" cy="864096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pPr algn="ctr"/>
            <a:endParaRPr lang="en-US" sz="2400" dirty="0" smtClean="0">
              <a:latin typeface="Georgia" pitchFamily="18" charset="0"/>
            </a:endParaRPr>
          </a:p>
          <a:p>
            <a:pPr algn="ctr"/>
            <a:r>
              <a:rPr lang="uk-UA" sz="2400" dirty="0" smtClean="0">
                <a:latin typeface="Georgia" pitchFamily="18" charset="0"/>
              </a:rPr>
              <a:t>Інклюзивна освіта в Україні</a:t>
            </a:r>
          </a:p>
          <a:p>
            <a:pPr algn="ctr"/>
            <a:r>
              <a:rPr lang="en-US" sz="2400" dirty="0" smtClean="0">
                <a:latin typeface="Georgia" pitchFamily="18" charset="0"/>
                <a:hlinkClick r:id="rId2"/>
              </a:rPr>
              <a:t>www.fl-life.com.ua</a:t>
            </a:r>
            <a:endParaRPr lang="en-US" sz="24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endParaRPr lang="uk-UA" sz="28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Інтернет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ресурси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sz="2800" b="1" spc="5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питань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G:\Новая папка\до засідання\р.bmp"/>
          <p:cNvPicPr>
            <a:picLocks noChangeAspect="1" noChangeArrowheads="1"/>
          </p:cNvPicPr>
          <p:nvPr/>
        </p:nvPicPr>
        <p:blipFill>
          <a:blip r:embed="rId3" cstate="print"/>
          <a:srcRect t="21727" r="3133" b="7056"/>
          <a:stretch>
            <a:fillRect/>
          </a:stretch>
        </p:blipFill>
        <p:spPr bwMode="auto">
          <a:xfrm>
            <a:off x="2411760" y="2204864"/>
            <a:ext cx="6480720" cy="357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196752"/>
            <a:ext cx="8640960" cy="864096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pPr algn="ctr"/>
            <a:endParaRPr lang="en-US" sz="2400" dirty="0" smtClean="0">
              <a:latin typeface="Georgia" pitchFamily="18" charset="0"/>
            </a:endParaRPr>
          </a:p>
          <a:p>
            <a:pPr algn="ctr"/>
            <a:r>
              <a:rPr lang="uk-UA" sz="2400" dirty="0" smtClean="0">
                <a:latin typeface="Georgia" pitchFamily="18" charset="0"/>
              </a:rPr>
              <a:t>Всеукраїнський фонд </a:t>
            </a:r>
            <a:r>
              <a:rPr lang="uk-UA" sz="2400" dirty="0" err="1" smtClean="0">
                <a:latin typeface="Georgia" pitchFamily="18" charset="0"/>
              </a:rPr>
              <a:t>“Крок</a:t>
            </a:r>
            <a:r>
              <a:rPr lang="uk-UA" sz="2400" dirty="0" smtClean="0">
                <a:latin typeface="Georgia" pitchFamily="18" charset="0"/>
              </a:rPr>
              <a:t> за </a:t>
            </a:r>
            <a:r>
              <a:rPr lang="uk-UA" sz="2400" dirty="0" err="1" smtClean="0">
                <a:latin typeface="Georgia" pitchFamily="18" charset="0"/>
              </a:rPr>
              <a:t>кроком”</a:t>
            </a:r>
            <a:endParaRPr lang="uk-UA" sz="2400" dirty="0" smtClean="0">
              <a:latin typeface="Georgia" pitchFamily="18" charset="0"/>
            </a:endParaRPr>
          </a:p>
          <a:p>
            <a:pPr algn="ctr"/>
            <a:r>
              <a:rPr lang="uk-UA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  <a:hlinkClick r:id="rId2"/>
              </a:rPr>
              <a:t>http://ussf.kiev.ua</a:t>
            </a:r>
            <a:r>
              <a:rPr lang="uk-UA" sz="2400" dirty="0" smtClean="0">
                <a:latin typeface="Georgia" pitchFamily="18" charset="0"/>
              </a:rPr>
              <a:t> </a:t>
            </a:r>
            <a:endParaRPr lang="en-US" sz="24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endParaRPr lang="uk-UA" sz="28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Інтернет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ресурси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sz="2800" b="1" spc="5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питань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 l="3125" t="21463" r="16032" b="8659"/>
          <a:stretch>
            <a:fillRect/>
          </a:stretch>
        </p:blipFill>
        <p:spPr bwMode="auto">
          <a:xfrm>
            <a:off x="2771800" y="2204864"/>
            <a:ext cx="6084888" cy="394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640960" cy="115212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pPr algn="ctr"/>
            <a:endParaRPr lang="en-US" sz="2400" dirty="0" smtClean="0">
              <a:latin typeface="Georgia" pitchFamily="18" charset="0"/>
            </a:endParaRPr>
          </a:p>
          <a:p>
            <a:pPr algn="ctr"/>
            <a:r>
              <a:rPr lang="uk-UA" sz="2400" dirty="0" smtClean="0">
                <a:latin typeface="Georgia" pitchFamily="18" charset="0"/>
              </a:rPr>
              <a:t>Школа з інклюзивною формою навчання</a:t>
            </a:r>
          </a:p>
          <a:p>
            <a:pPr algn="ctr"/>
            <a:r>
              <a:rPr lang="uk-UA" sz="2400" dirty="0" smtClean="0">
                <a:latin typeface="Georgia" pitchFamily="18" charset="0"/>
              </a:rPr>
              <a:t> (сайт асистента вчителя)</a:t>
            </a:r>
          </a:p>
          <a:p>
            <a:pPr algn="ctr"/>
            <a:r>
              <a:rPr lang="uk-UA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  <a:hlinkClick r:id="rId2"/>
              </a:rPr>
              <a:t>http://inklyuziyazosh6.at.ua/</a:t>
            </a:r>
            <a:r>
              <a:rPr lang="uk-UA" sz="2400" dirty="0" smtClean="0">
                <a:latin typeface="Georgia" pitchFamily="18" charset="0"/>
              </a:rPr>
              <a:t> </a:t>
            </a:r>
            <a:endParaRPr lang="en-US" sz="2400" dirty="0" smtClean="0">
              <a:latin typeface="Georgia" pitchFamily="18" charset="0"/>
            </a:endParaRPr>
          </a:p>
          <a:p>
            <a:pPr algn="ctr"/>
            <a:endParaRPr lang="en-US" sz="2200" dirty="0" smtClean="0">
              <a:latin typeface="Georgia" pitchFamily="18" charset="0"/>
            </a:endParaRPr>
          </a:p>
          <a:p>
            <a:endParaRPr lang="uk-UA" sz="2800" dirty="0" smtClean="0">
              <a:latin typeface="Georgia" pitchFamily="18" charset="0"/>
            </a:endParaRPr>
          </a:p>
          <a:p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Інтернет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ресурси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n-US" sz="2800" b="1" spc="5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питань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інклюзивної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Безымянный8"/>
          <p:cNvPicPr>
            <a:picLocks noChangeAspect="1" noChangeArrowheads="1"/>
          </p:cNvPicPr>
          <p:nvPr/>
        </p:nvPicPr>
        <p:blipFill>
          <a:blip r:embed="rId3" cstate="print"/>
          <a:srcRect l="3169" t="22538" r="4919" b="4215"/>
          <a:stretch>
            <a:fillRect/>
          </a:stretch>
        </p:blipFill>
        <p:spPr>
          <a:xfrm>
            <a:off x="2483768" y="2348880"/>
            <a:ext cx="62646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208912" cy="35283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Georgia" pitchFamily="18" charset="0"/>
              </a:rPr>
              <a:t>1.      «</a:t>
            </a:r>
            <a:r>
              <a:rPr lang="ru-RU" sz="3200" dirty="0" err="1" smtClean="0">
                <a:latin typeface="Georgia" pitchFamily="18" charset="0"/>
              </a:rPr>
              <a:t>Загальна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err="1" smtClean="0">
                <a:latin typeface="Georgia" pitchFamily="18" charset="0"/>
              </a:rPr>
              <a:t>декларація</a:t>
            </a:r>
            <a:r>
              <a:rPr lang="ru-RU" sz="3200" dirty="0" smtClean="0">
                <a:latin typeface="Georgia" pitchFamily="18" charset="0"/>
              </a:rPr>
              <a:t> прав</a:t>
            </a:r>
          </a:p>
          <a:p>
            <a:r>
              <a:rPr lang="ru-RU" sz="3200" dirty="0" smtClean="0">
                <a:latin typeface="Georgia" pitchFamily="18" charset="0"/>
              </a:rPr>
              <a:t>           </a:t>
            </a:r>
            <a:r>
              <a:rPr lang="ru-RU" sz="3200" dirty="0" err="1" smtClean="0">
                <a:latin typeface="Georgia" pitchFamily="18" charset="0"/>
              </a:rPr>
              <a:t>людини</a:t>
            </a:r>
            <a:r>
              <a:rPr lang="ru-RU" sz="3200" dirty="0" smtClean="0">
                <a:latin typeface="Georgia" pitchFamily="18" charset="0"/>
              </a:rPr>
              <a:t>»     (1948 р.)</a:t>
            </a:r>
          </a:p>
          <a:p>
            <a:r>
              <a:rPr lang="ru-RU" sz="3200" dirty="0" smtClean="0">
                <a:latin typeface="Georgia" pitchFamily="18" charset="0"/>
              </a:rPr>
              <a:t>2.      «</a:t>
            </a:r>
            <a:r>
              <a:rPr lang="ru-RU" sz="3200" dirty="0" err="1" smtClean="0">
                <a:latin typeface="Georgia" pitchFamily="18" charset="0"/>
              </a:rPr>
              <a:t>Конвенція</a:t>
            </a:r>
            <a:r>
              <a:rPr lang="ru-RU" sz="3200" dirty="0" smtClean="0">
                <a:latin typeface="Georgia" pitchFamily="18" charset="0"/>
              </a:rPr>
              <a:t> ООН про права</a:t>
            </a:r>
          </a:p>
          <a:p>
            <a:r>
              <a:rPr lang="ru-RU" sz="3200" dirty="0" smtClean="0">
                <a:latin typeface="Georgia" pitchFamily="18" charset="0"/>
              </a:rPr>
              <a:t>            </a:t>
            </a:r>
            <a:r>
              <a:rPr lang="ru-RU" sz="3200" dirty="0" err="1" smtClean="0">
                <a:latin typeface="Georgia" pitchFamily="18" charset="0"/>
              </a:rPr>
              <a:t>дитини</a:t>
            </a:r>
            <a:r>
              <a:rPr lang="ru-RU" sz="3200" dirty="0" smtClean="0">
                <a:latin typeface="Georgia" pitchFamily="18" charset="0"/>
              </a:rPr>
              <a:t>»   (1989 р.)</a:t>
            </a:r>
          </a:p>
          <a:p>
            <a:r>
              <a:rPr lang="ru-RU" sz="3200" dirty="0" smtClean="0">
                <a:latin typeface="Georgia" pitchFamily="18" charset="0"/>
              </a:rPr>
              <a:t>3.      «</a:t>
            </a:r>
            <a:r>
              <a:rPr lang="ru-RU" sz="3200" dirty="0" err="1" smtClean="0">
                <a:latin typeface="Georgia" pitchFamily="18" charset="0"/>
              </a:rPr>
              <a:t>Конвенція</a:t>
            </a:r>
            <a:r>
              <a:rPr lang="ru-RU" sz="3200" dirty="0" smtClean="0">
                <a:latin typeface="Georgia" pitchFamily="18" charset="0"/>
              </a:rPr>
              <a:t> ООН про права</a:t>
            </a:r>
          </a:p>
          <a:p>
            <a:r>
              <a:rPr lang="ru-RU" sz="3200" dirty="0" smtClean="0">
                <a:latin typeface="Georgia" pitchFamily="18" charset="0"/>
              </a:rPr>
              <a:t>            </a:t>
            </a:r>
            <a:r>
              <a:rPr lang="ru-RU" sz="3200" dirty="0" err="1" smtClean="0">
                <a:latin typeface="Georgia" pitchFamily="18" charset="0"/>
              </a:rPr>
              <a:t>інвалідів</a:t>
            </a:r>
            <a:r>
              <a:rPr lang="ru-RU" sz="3200" dirty="0" smtClean="0">
                <a:latin typeface="Georgia" pitchFamily="18" charset="0"/>
              </a:rPr>
              <a:t>»  (2006 р.)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Міжнародні</a:t>
            </a:r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правові</a:t>
            </a:r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акти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8496944" cy="35283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Georgia" pitchFamily="18" charset="0"/>
              </a:rPr>
              <a:t>1.        </a:t>
            </a:r>
            <a:r>
              <a:rPr lang="ru-RU" sz="2000" dirty="0" err="1" smtClean="0">
                <a:latin typeface="Georgia" pitchFamily="18" charset="0"/>
              </a:rPr>
              <a:t>Конституція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України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2.      «Про </a:t>
            </a:r>
            <a:r>
              <a:rPr lang="ru-RU" sz="2000" dirty="0" err="1" smtClean="0">
                <a:latin typeface="Georgia" pitchFamily="18" charset="0"/>
              </a:rPr>
              <a:t>основи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соціальної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захищеності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інвалідів</a:t>
            </a:r>
            <a:r>
              <a:rPr lang="ru-RU" sz="2000" dirty="0" smtClean="0">
                <a:latin typeface="Georgia" pitchFamily="18" charset="0"/>
              </a:rPr>
              <a:t> в  </a:t>
            </a:r>
            <a:r>
              <a:rPr lang="ru-RU" sz="2000" dirty="0" err="1" smtClean="0">
                <a:latin typeface="Georgia" pitchFamily="18" charset="0"/>
              </a:rPr>
              <a:t>Україні</a:t>
            </a:r>
            <a:r>
              <a:rPr lang="ru-RU" sz="2000" dirty="0" smtClean="0">
                <a:latin typeface="Georgia" pitchFamily="18" charset="0"/>
              </a:rPr>
              <a:t>»  (21.03.1991)</a:t>
            </a:r>
          </a:p>
          <a:p>
            <a:r>
              <a:rPr lang="ru-RU" sz="2000" dirty="0" smtClean="0">
                <a:latin typeface="Georgia" pitchFamily="18" charset="0"/>
              </a:rPr>
              <a:t>3.      «Про </a:t>
            </a:r>
            <a:r>
              <a:rPr lang="ru-RU" sz="2000" dirty="0" err="1" smtClean="0">
                <a:latin typeface="Georgia" pitchFamily="18" charset="0"/>
              </a:rPr>
              <a:t>загальну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середню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освіту</a:t>
            </a:r>
            <a:r>
              <a:rPr lang="ru-RU" sz="2000" dirty="0" smtClean="0">
                <a:latin typeface="Georgia" pitchFamily="18" charset="0"/>
              </a:rPr>
              <a:t>»  (1999 р.)</a:t>
            </a:r>
          </a:p>
          <a:p>
            <a:r>
              <a:rPr lang="ru-RU" sz="2000" dirty="0" smtClean="0">
                <a:latin typeface="Georgia" pitchFamily="18" charset="0"/>
              </a:rPr>
              <a:t>4.      «Про </a:t>
            </a:r>
            <a:r>
              <a:rPr lang="ru-RU" sz="2000" dirty="0" err="1" smtClean="0">
                <a:latin typeface="Georgia" pitchFamily="18" charset="0"/>
              </a:rPr>
              <a:t>реабілітацію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інвалідів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 err="1" smtClean="0">
                <a:latin typeface="Georgia" pitchFamily="18" charset="0"/>
              </a:rPr>
              <a:t>Україні</a:t>
            </a:r>
            <a:r>
              <a:rPr lang="ru-RU" sz="2000" dirty="0" smtClean="0">
                <a:latin typeface="Georgia" pitchFamily="18" charset="0"/>
              </a:rPr>
              <a:t>»  (06.10.2005)</a:t>
            </a:r>
          </a:p>
          <a:p>
            <a:r>
              <a:rPr lang="ru-RU" sz="2000" dirty="0" smtClean="0">
                <a:latin typeface="Georgia" pitchFamily="18" charset="0"/>
              </a:rPr>
              <a:t>5.      «Про </a:t>
            </a:r>
            <a:r>
              <a:rPr lang="ru-RU" sz="2000" dirty="0" err="1" smtClean="0">
                <a:latin typeface="Georgia" pitchFamily="18" charset="0"/>
              </a:rPr>
              <a:t>внесення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змін</a:t>
            </a:r>
            <a:r>
              <a:rPr lang="ru-RU" sz="2000" dirty="0" smtClean="0">
                <a:latin typeface="Georgia" pitchFamily="18" charset="0"/>
              </a:rPr>
              <a:t> до </a:t>
            </a:r>
            <a:r>
              <a:rPr lang="ru-RU" sz="2000" dirty="0" err="1" smtClean="0">
                <a:latin typeface="Georgia" pitchFamily="18" charset="0"/>
              </a:rPr>
              <a:t>законодавчих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актів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питань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загальної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середньої</a:t>
            </a:r>
            <a:r>
              <a:rPr lang="ru-RU" sz="2000" dirty="0" smtClean="0">
                <a:latin typeface="Georgia" pitchFamily="18" charset="0"/>
              </a:rPr>
              <a:t>  та </a:t>
            </a:r>
            <a:r>
              <a:rPr lang="ru-RU" sz="2000" dirty="0" err="1" smtClean="0">
                <a:latin typeface="Georgia" pitchFamily="18" charset="0"/>
              </a:rPr>
              <a:t>дошкільної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освіти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щодо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організації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навчально-виховного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процесу</a:t>
            </a:r>
            <a:r>
              <a:rPr lang="ru-RU" sz="2000" dirty="0" smtClean="0">
                <a:latin typeface="Georgia" pitchFamily="18" charset="0"/>
              </a:rPr>
              <a:t>»  (06.07.2010)</a:t>
            </a:r>
          </a:p>
          <a:p>
            <a:r>
              <a:rPr lang="ru-RU" sz="2000" dirty="0" smtClean="0">
                <a:latin typeface="Georgia" pitchFamily="18" charset="0"/>
              </a:rPr>
              <a:t>6.      Закон </a:t>
            </a:r>
            <a:r>
              <a:rPr lang="ru-RU" sz="2000" dirty="0" err="1" smtClean="0">
                <a:latin typeface="Georgia" pitchFamily="18" charset="0"/>
              </a:rPr>
              <a:t>України</a:t>
            </a:r>
            <a:r>
              <a:rPr lang="ru-RU" sz="2000" dirty="0" smtClean="0">
                <a:latin typeface="Georgia" pitchFamily="18" charset="0"/>
              </a:rPr>
              <a:t> про </a:t>
            </a:r>
            <a:r>
              <a:rPr lang="ru-RU" sz="2000" dirty="0" err="1" smtClean="0">
                <a:latin typeface="Georgia" pitchFamily="18" charset="0"/>
              </a:rPr>
              <a:t>освіту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7.      </a:t>
            </a:r>
            <a:r>
              <a:rPr lang="ru-RU" sz="2000" dirty="0" err="1" smtClean="0">
                <a:latin typeface="Georgia" pitchFamily="18" charset="0"/>
              </a:rPr>
              <a:t>Конвенція</a:t>
            </a:r>
            <a:r>
              <a:rPr lang="ru-RU" sz="2000" dirty="0" smtClean="0">
                <a:latin typeface="Georgia" pitchFamily="18" charset="0"/>
              </a:rPr>
              <a:t> про права </a:t>
            </a:r>
            <a:r>
              <a:rPr lang="ru-RU" sz="2000" dirty="0" err="1" smtClean="0">
                <a:latin typeface="Georgia" pitchFamily="18" charset="0"/>
              </a:rPr>
              <a:t>інвалідів</a:t>
            </a:r>
            <a:r>
              <a:rPr lang="ru-RU" sz="2000" dirty="0" smtClean="0">
                <a:latin typeface="Georgia" pitchFamily="18" charset="0"/>
              </a:rPr>
              <a:t> (</a:t>
            </a:r>
            <a:r>
              <a:rPr lang="ru-RU" sz="2000" dirty="0" err="1" smtClean="0">
                <a:latin typeface="Georgia" pitchFamily="18" charset="0"/>
              </a:rPr>
              <a:t>укр</a:t>
            </a:r>
            <a:r>
              <a:rPr lang="ru-RU" sz="2000" dirty="0" smtClean="0">
                <a:latin typeface="Georgia" pitchFamily="18" charset="0"/>
              </a:rPr>
              <a:t>/рос)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Закони</a:t>
            </a:r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980728"/>
            <a:ext cx="8208912" cy="35283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Georgia" pitchFamily="18" charset="0"/>
              </a:rPr>
              <a:t>1.      «Про </a:t>
            </a:r>
            <a:r>
              <a:rPr lang="ru-RU" sz="2800" dirty="0" err="1" smtClean="0">
                <a:latin typeface="Georgia" pitchFamily="18" charset="0"/>
              </a:rPr>
              <a:t>додаткові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невідкладні</a:t>
            </a:r>
            <a:r>
              <a:rPr lang="ru-RU" sz="2800" dirty="0" smtClean="0">
                <a:latin typeface="Georgia" pitchFamily="18" charset="0"/>
              </a:rPr>
              <a:t> заходи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створення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сприятливих</a:t>
            </a:r>
            <a:r>
              <a:rPr lang="ru-RU" sz="2800" dirty="0" smtClean="0">
                <a:latin typeface="Georgia" pitchFamily="18" charset="0"/>
              </a:rPr>
              <a:t> умов </a:t>
            </a:r>
            <a:r>
              <a:rPr lang="ru-RU" sz="2800" dirty="0" err="1" smtClean="0">
                <a:latin typeface="Georgia" pitchFamily="18" charset="0"/>
              </a:rPr>
              <a:t>життєдіяльності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осіб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обмеженими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фізичними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можливостями</a:t>
            </a:r>
            <a:r>
              <a:rPr lang="ru-RU" sz="2800" dirty="0" smtClean="0">
                <a:latin typeface="Georgia" pitchFamily="18" charset="0"/>
              </a:rPr>
              <a:t>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18.12.2007 № 1228</a:t>
            </a:r>
          </a:p>
          <a:p>
            <a:r>
              <a:rPr lang="ru-RU" sz="2800" dirty="0" smtClean="0">
                <a:latin typeface="Georgia" pitchFamily="18" charset="0"/>
              </a:rPr>
              <a:t>2.      «Про заходи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забезпечення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пріоритетного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розвитку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освіти</a:t>
            </a:r>
            <a:r>
              <a:rPr lang="ru-RU" sz="2800" dirty="0" smtClean="0">
                <a:latin typeface="Georgia" pitchFamily="18" charset="0"/>
              </a:rPr>
              <a:t> в </a:t>
            </a:r>
            <a:r>
              <a:rPr lang="ru-RU" sz="2800" dirty="0" err="1" smtClean="0">
                <a:latin typeface="Georgia" pitchFamily="18" charset="0"/>
              </a:rPr>
              <a:t>Україні</a:t>
            </a:r>
            <a:r>
              <a:rPr lang="ru-RU" sz="2800" dirty="0" smtClean="0">
                <a:latin typeface="Georgia" pitchFamily="18" charset="0"/>
              </a:rPr>
              <a:t>» 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30.09.2010 № 926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Укази</a:t>
            </a:r>
            <a:r>
              <a:rPr lang="ru-RU" sz="32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Президента </a:t>
            </a:r>
            <a:r>
              <a:rPr lang="ru-RU" sz="32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32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568952" cy="388843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Georgia" pitchFamily="18" charset="0"/>
              </a:rPr>
              <a:t>1.      «Про </a:t>
            </a:r>
            <a:r>
              <a:rPr lang="ru-RU" sz="2400" dirty="0" err="1" smtClean="0">
                <a:latin typeface="Georgia" pitchFamily="18" charset="0"/>
              </a:rPr>
              <a:t>затвердження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Положення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спеціальну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загальноосвітню</a:t>
            </a:r>
            <a:r>
              <a:rPr lang="ru-RU" sz="2400" dirty="0" smtClean="0">
                <a:latin typeface="Georgia" pitchFamily="18" charset="0"/>
              </a:rPr>
              <a:t> школу (</a:t>
            </a:r>
            <a:r>
              <a:rPr lang="ru-RU" sz="2400" dirty="0" err="1" smtClean="0">
                <a:latin typeface="Georgia" pitchFamily="18" charset="0"/>
              </a:rPr>
              <a:t>школу-інтернат</a:t>
            </a:r>
            <a:r>
              <a:rPr lang="ru-RU" sz="2400" dirty="0" smtClean="0">
                <a:latin typeface="Georgia" pitchFamily="18" charset="0"/>
              </a:rPr>
              <a:t>) для </a:t>
            </a:r>
            <a:r>
              <a:rPr lang="ru-RU" sz="2400" dirty="0" err="1" smtClean="0">
                <a:latin typeface="Georgia" pitchFamily="18" charset="0"/>
              </a:rPr>
              <a:t>дітей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які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потребують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корекції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фізичного</a:t>
            </a:r>
            <a:r>
              <a:rPr lang="ru-RU" sz="2400" dirty="0" smtClean="0">
                <a:latin typeface="Georgia" pitchFamily="18" charset="0"/>
              </a:rPr>
              <a:t> та (</a:t>
            </a:r>
            <a:r>
              <a:rPr lang="ru-RU" sz="2400" dirty="0" err="1" smtClean="0">
                <a:latin typeface="Georgia" pitchFamily="18" charset="0"/>
              </a:rPr>
              <a:t>або</a:t>
            </a:r>
            <a:r>
              <a:rPr lang="ru-RU" sz="2400" dirty="0" smtClean="0">
                <a:latin typeface="Georgia" pitchFamily="18" charset="0"/>
              </a:rPr>
              <a:t>) </a:t>
            </a:r>
            <a:r>
              <a:rPr lang="ru-RU" sz="2400" dirty="0" err="1" smtClean="0">
                <a:latin typeface="Georgia" pitchFamily="18" charset="0"/>
              </a:rPr>
              <a:t>розумового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розвитку</a:t>
            </a:r>
            <a:r>
              <a:rPr lang="ru-RU" sz="2400" dirty="0" smtClean="0">
                <a:latin typeface="Georgia" pitchFamily="18" charset="0"/>
              </a:rPr>
              <a:t>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15.09.2008 №852</a:t>
            </a:r>
          </a:p>
          <a:p>
            <a:r>
              <a:rPr lang="ru-RU" sz="2400" dirty="0" smtClean="0">
                <a:latin typeface="Georgia" pitchFamily="18" charset="0"/>
              </a:rPr>
              <a:t>2.      «Про </a:t>
            </a:r>
            <a:r>
              <a:rPr lang="ru-RU" sz="2400" dirty="0" err="1" smtClean="0">
                <a:latin typeface="Georgia" pitchFamily="18" charset="0"/>
              </a:rPr>
              <a:t>затвердження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типових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штатів</a:t>
            </a:r>
            <a:r>
              <a:rPr lang="ru-RU" sz="2400" dirty="0" smtClean="0">
                <a:latin typeface="Georgia" pitchFamily="18" charset="0"/>
              </a:rPr>
              <a:t> та </a:t>
            </a:r>
            <a:r>
              <a:rPr lang="ru-RU" sz="2400" dirty="0" err="1" smtClean="0">
                <a:latin typeface="Georgia" pitchFamily="18" charset="0"/>
              </a:rPr>
              <a:t>штатних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нормативів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спеціальних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загальноосвітніх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шкіл</a:t>
            </a:r>
            <a:r>
              <a:rPr lang="ru-RU" sz="2400" dirty="0" smtClean="0">
                <a:latin typeface="Georgia" pitchFamily="18" charset="0"/>
              </a:rPr>
              <a:t> (</a:t>
            </a:r>
            <a:r>
              <a:rPr lang="ru-RU" sz="2400" dirty="0" err="1" smtClean="0">
                <a:latin typeface="Georgia" pitchFamily="18" charset="0"/>
              </a:rPr>
              <a:t>шкіл-інтернатів</a:t>
            </a:r>
            <a:r>
              <a:rPr lang="ru-RU" sz="2400" dirty="0" smtClean="0">
                <a:latin typeface="Georgia" pitchFamily="18" charset="0"/>
              </a:rPr>
              <a:t>) для </a:t>
            </a:r>
            <a:r>
              <a:rPr lang="ru-RU" sz="2400" dirty="0" err="1" smtClean="0">
                <a:latin typeface="Georgia" pitchFamily="18" charset="0"/>
              </a:rPr>
              <a:t>дітей</a:t>
            </a:r>
            <a:r>
              <a:rPr lang="ru-RU" sz="2400" dirty="0" smtClean="0">
                <a:latin typeface="Georgia" pitchFamily="18" charset="0"/>
              </a:rPr>
              <a:t>, </a:t>
            </a:r>
            <a:r>
              <a:rPr lang="ru-RU" sz="2400" dirty="0" err="1" smtClean="0">
                <a:latin typeface="Georgia" pitchFamily="18" charset="0"/>
              </a:rPr>
              <a:t>які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потребують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корекції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фізичного</a:t>
            </a:r>
            <a:r>
              <a:rPr lang="ru-RU" sz="2400" dirty="0" smtClean="0">
                <a:latin typeface="Georgia" pitchFamily="18" charset="0"/>
              </a:rPr>
              <a:t> та (</a:t>
            </a:r>
            <a:r>
              <a:rPr lang="ru-RU" sz="2400" dirty="0" err="1" smtClean="0">
                <a:latin typeface="Georgia" pitchFamily="18" charset="0"/>
              </a:rPr>
              <a:t>або</a:t>
            </a:r>
            <a:r>
              <a:rPr lang="ru-RU" sz="2400" dirty="0" smtClean="0">
                <a:latin typeface="Georgia" pitchFamily="18" charset="0"/>
              </a:rPr>
              <a:t>) </a:t>
            </a:r>
            <a:r>
              <a:rPr lang="ru-RU" sz="2400" dirty="0" err="1" smtClean="0">
                <a:latin typeface="Georgia" pitchFamily="18" charset="0"/>
              </a:rPr>
              <a:t>розумового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розвитку</a:t>
            </a:r>
            <a:r>
              <a:rPr lang="ru-RU" sz="2400" dirty="0" smtClean="0">
                <a:latin typeface="Georgia" pitchFamily="18" charset="0"/>
              </a:rPr>
              <a:t>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05.12.2008 №1105</a:t>
            </a:r>
          </a:p>
          <a:p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sz="1400" dirty="0" smtClean="0">
                <a:latin typeface="Georgia" pitchFamily="18" charset="0"/>
              </a:rPr>
              <a:t>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Накази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568952" cy="388843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sz="2800" dirty="0" smtClean="0">
                <a:latin typeface="Georgia" pitchFamily="18" charset="0"/>
              </a:rPr>
              <a:t>3.      «Про </a:t>
            </a:r>
            <a:r>
              <a:rPr lang="ru-RU" sz="2800" dirty="0" err="1" smtClean="0">
                <a:latin typeface="Georgia" pitchFamily="18" charset="0"/>
              </a:rPr>
              <a:t>затвердження</a:t>
            </a:r>
            <a:r>
              <a:rPr lang="ru-RU" sz="2800" dirty="0" smtClean="0">
                <a:latin typeface="Georgia" pitchFamily="18" charset="0"/>
              </a:rPr>
              <a:t> Плану </a:t>
            </a:r>
            <a:r>
              <a:rPr lang="ru-RU" sz="2800" dirty="0" err="1" smtClean="0">
                <a:latin typeface="Georgia" pitchFamily="18" charset="0"/>
              </a:rPr>
              <a:t>дій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запровадження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інклюзивного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навчання</a:t>
            </a:r>
            <a:r>
              <a:rPr lang="ru-RU" sz="2800" dirty="0" smtClean="0">
                <a:latin typeface="Georgia" pitchFamily="18" charset="0"/>
              </a:rPr>
              <a:t> у </a:t>
            </a:r>
            <a:r>
              <a:rPr lang="ru-RU" sz="2800" dirty="0" err="1" smtClean="0">
                <a:latin typeface="Georgia" pitchFamily="18" charset="0"/>
              </a:rPr>
              <a:t>загальноосвітніх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навчальних</a:t>
            </a:r>
            <a:r>
              <a:rPr lang="ru-RU" sz="2800" dirty="0" smtClean="0">
                <a:latin typeface="Georgia" pitchFamily="18" charset="0"/>
              </a:rPr>
              <a:t> закладах на 2009-2012 роки»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  11.09.2009 № 855</a:t>
            </a:r>
          </a:p>
          <a:p>
            <a:r>
              <a:rPr lang="ru-RU" sz="2800" dirty="0" smtClean="0">
                <a:latin typeface="Georgia" pitchFamily="18" charset="0"/>
              </a:rPr>
              <a:t>4.      «Про </a:t>
            </a:r>
            <a:r>
              <a:rPr lang="ru-RU" sz="2800" dirty="0" err="1" smtClean="0">
                <a:latin typeface="Georgia" pitchFamily="18" charset="0"/>
              </a:rPr>
              <a:t>затвердження</a:t>
            </a:r>
            <a:r>
              <a:rPr lang="ru-RU" sz="2800" dirty="0" smtClean="0">
                <a:latin typeface="Georgia" pitchFamily="18" charset="0"/>
              </a:rPr>
              <a:t> плану </a:t>
            </a:r>
            <a:r>
              <a:rPr lang="ru-RU" sz="2800" dirty="0" err="1" smtClean="0">
                <a:latin typeface="Georgia" pitchFamily="18" charset="0"/>
              </a:rPr>
              <a:t>заходів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запровадження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інклюзивного</a:t>
            </a:r>
            <a:r>
              <a:rPr lang="ru-RU" sz="2800" dirty="0" smtClean="0">
                <a:latin typeface="Georgia" pitchFamily="18" charset="0"/>
              </a:rPr>
              <a:t> та </a:t>
            </a:r>
            <a:r>
              <a:rPr lang="ru-RU" sz="2800" dirty="0" err="1" smtClean="0">
                <a:latin typeface="Georgia" pitchFamily="18" charset="0"/>
              </a:rPr>
              <a:t>інтегрованого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навчання</a:t>
            </a:r>
            <a:r>
              <a:rPr lang="ru-RU" sz="2800" dirty="0" smtClean="0">
                <a:latin typeface="Georgia" pitchFamily="18" charset="0"/>
              </a:rPr>
              <a:t> у </a:t>
            </a:r>
            <a:r>
              <a:rPr lang="ru-RU" sz="2800" dirty="0" err="1" smtClean="0">
                <a:latin typeface="Georgia" pitchFamily="18" charset="0"/>
              </a:rPr>
              <a:t>загальноосвітніх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навчальних</a:t>
            </a:r>
            <a:r>
              <a:rPr lang="ru-RU" sz="2800" dirty="0" smtClean="0">
                <a:latin typeface="Georgia" pitchFamily="18" charset="0"/>
              </a:rPr>
              <a:t> закладах на </a:t>
            </a:r>
            <a:r>
              <a:rPr lang="ru-RU" sz="2800" dirty="0" err="1" smtClean="0">
                <a:latin typeface="Georgia" pitchFamily="18" charset="0"/>
              </a:rPr>
              <a:t>період</a:t>
            </a:r>
            <a:r>
              <a:rPr lang="ru-RU" sz="2800" dirty="0" smtClean="0">
                <a:latin typeface="Georgia" pitchFamily="18" charset="0"/>
              </a:rPr>
              <a:t> до 2012 року» 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  21.12.2009 № 1153</a:t>
            </a:r>
          </a:p>
          <a:p>
            <a:r>
              <a:rPr lang="ru-RU" sz="2800" dirty="0" smtClean="0">
                <a:latin typeface="Georgia" pitchFamily="18" charset="0"/>
              </a:rPr>
              <a:t>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Накази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052736"/>
            <a:ext cx="8352928" cy="3672408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Georgia" pitchFamily="18" charset="0"/>
              </a:rPr>
              <a:t>5.      «Про </a:t>
            </a:r>
            <a:r>
              <a:rPr lang="ru-RU" sz="2400" dirty="0" err="1" smtClean="0">
                <a:latin typeface="Georgia" pitchFamily="18" charset="0"/>
              </a:rPr>
              <a:t>затвердження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Концепції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розвитку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інклюзивної</a:t>
            </a:r>
            <a:r>
              <a:rPr lang="ru-RU" sz="2400" dirty="0" smtClean="0">
                <a:latin typeface="Georgia" pitchFamily="18" charset="0"/>
              </a:rPr>
              <a:t>  </a:t>
            </a:r>
            <a:r>
              <a:rPr lang="ru-RU" sz="2400" dirty="0" err="1" smtClean="0">
                <a:latin typeface="Georgia" pitchFamily="18" charset="0"/>
              </a:rPr>
              <a:t>освіти</a:t>
            </a:r>
            <a:r>
              <a:rPr lang="ru-RU" sz="2400" dirty="0" smtClean="0">
                <a:latin typeface="Georgia" pitchFamily="18" charset="0"/>
              </a:rPr>
              <a:t>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  01.10.2010 № 912</a:t>
            </a:r>
          </a:p>
          <a:p>
            <a:r>
              <a:rPr lang="ru-RU" sz="2400" dirty="0" smtClean="0">
                <a:latin typeface="Georgia" pitchFamily="18" charset="0"/>
              </a:rPr>
              <a:t>6.      «Про </a:t>
            </a:r>
            <a:r>
              <a:rPr lang="ru-RU" sz="2400" dirty="0" err="1" smtClean="0">
                <a:latin typeface="Georgia" pitchFamily="18" charset="0"/>
              </a:rPr>
              <a:t>затвердження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типових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штатних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нормативів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загальноосвітніх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навчальних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закладів</a:t>
            </a:r>
            <a:r>
              <a:rPr lang="ru-RU" sz="2400" dirty="0" smtClean="0">
                <a:latin typeface="Georgia" pitchFamily="18" charset="0"/>
              </a:rPr>
              <a:t>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  06.12.2010 № 1205</a:t>
            </a:r>
          </a:p>
          <a:p>
            <a:r>
              <a:rPr lang="ru-RU" sz="2400" dirty="0" smtClean="0">
                <a:latin typeface="Georgia" pitchFamily="18" charset="0"/>
              </a:rPr>
              <a:t>7.      «Про </a:t>
            </a:r>
            <a:r>
              <a:rPr lang="ru-RU" sz="2400" dirty="0" err="1" smtClean="0">
                <a:latin typeface="Georgia" pitchFamily="18" charset="0"/>
              </a:rPr>
              <a:t>затвердження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Положення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про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спеціальні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класи</a:t>
            </a:r>
            <a:r>
              <a:rPr lang="ru-RU" sz="2400" dirty="0" smtClean="0">
                <a:latin typeface="Georgia" pitchFamily="18" charset="0"/>
              </a:rPr>
              <a:t> для </a:t>
            </a:r>
            <a:r>
              <a:rPr lang="ru-RU" sz="2400" dirty="0" err="1" smtClean="0">
                <a:latin typeface="Georgia" pitchFamily="18" charset="0"/>
              </a:rPr>
              <a:t>навчання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дітей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з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особливими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освітніми</a:t>
            </a:r>
            <a:r>
              <a:rPr lang="ru-RU" sz="2400" dirty="0" smtClean="0">
                <a:latin typeface="Georgia" pitchFamily="18" charset="0"/>
              </a:rPr>
              <a:t> потребами у </a:t>
            </a:r>
            <a:r>
              <a:rPr lang="ru-RU" sz="2400" dirty="0" err="1" smtClean="0">
                <a:latin typeface="Georgia" pitchFamily="18" charset="0"/>
              </a:rPr>
              <a:t>загальноосвітніх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навчальних</a:t>
            </a:r>
            <a:r>
              <a:rPr lang="ru-RU" sz="2400" dirty="0" smtClean="0">
                <a:latin typeface="Georgia" pitchFamily="18" charset="0"/>
              </a:rPr>
              <a:t> закладах» </a:t>
            </a:r>
            <a:r>
              <a:rPr lang="ru-RU" sz="2400" dirty="0" err="1" smtClean="0">
                <a:latin typeface="Georgia" pitchFamily="18" charset="0"/>
              </a:rPr>
              <a:t>від</a:t>
            </a:r>
            <a:r>
              <a:rPr lang="ru-RU" sz="2400" dirty="0" smtClean="0">
                <a:latin typeface="Georgia" pitchFamily="18" charset="0"/>
              </a:rPr>
              <a:t> 09.12.2010 № 1224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Накази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8352928" cy="3528392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sz="2800" dirty="0" smtClean="0">
                <a:latin typeface="Georgia" pitchFamily="18" charset="0"/>
              </a:rPr>
              <a:t>8.      «Про заходи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розв’язання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актуальних</a:t>
            </a:r>
            <a:r>
              <a:rPr lang="ru-RU" sz="2800" dirty="0" smtClean="0">
                <a:latin typeface="Georgia" pitchFamily="18" charset="0"/>
              </a:rPr>
              <a:t> проблем </a:t>
            </a:r>
            <a:r>
              <a:rPr lang="ru-RU" sz="2800" dirty="0" err="1" smtClean="0">
                <a:latin typeface="Georgia" pitchFamily="18" charset="0"/>
              </a:rPr>
              <a:t>осіб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обмеженими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фізичними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можливостями</a:t>
            </a:r>
            <a:r>
              <a:rPr lang="ru-RU" sz="2800" dirty="0" smtClean="0">
                <a:latin typeface="Georgia" pitchFamily="18" charset="0"/>
              </a:rPr>
              <a:t>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10.06.2011 №568</a:t>
            </a:r>
          </a:p>
          <a:p>
            <a:r>
              <a:rPr lang="ru-RU" sz="2800" dirty="0" smtClean="0">
                <a:latin typeface="Georgia" pitchFamily="18" charset="0"/>
              </a:rPr>
              <a:t>9.      «Про </a:t>
            </a:r>
            <a:r>
              <a:rPr lang="ru-RU" sz="2800" dirty="0" err="1" smtClean="0">
                <a:latin typeface="Georgia" pitchFamily="18" charset="0"/>
              </a:rPr>
              <a:t>затвердження</a:t>
            </a:r>
            <a:r>
              <a:rPr lang="ru-RU" sz="2800" dirty="0" smtClean="0">
                <a:latin typeface="Georgia" pitchFamily="18" charset="0"/>
              </a:rPr>
              <a:t> Плану </a:t>
            </a:r>
            <a:r>
              <a:rPr lang="ru-RU" sz="2800" dirty="0" err="1" smtClean="0">
                <a:latin typeface="Georgia" pitchFamily="18" charset="0"/>
              </a:rPr>
              <a:t>заходів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щодо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виконання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завдань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заходів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Державної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цільової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програми</a:t>
            </a:r>
            <a:r>
              <a:rPr lang="ru-RU" sz="2800" dirty="0" smtClean="0">
                <a:latin typeface="Georgia" pitchFamily="18" charset="0"/>
              </a:rPr>
              <a:t> на </a:t>
            </a:r>
            <a:r>
              <a:rPr lang="ru-RU" sz="2800" dirty="0" err="1" smtClean="0">
                <a:latin typeface="Georgia" pitchFamily="18" charset="0"/>
              </a:rPr>
              <a:t>період</a:t>
            </a:r>
            <a:r>
              <a:rPr lang="ru-RU" sz="2800" dirty="0" smtClean="0">
                <a:latin typeface="Georgia" pitchFamily="18" charset="0"/>
              </a:rPr>
              <a:t> до 2020 року» </a:t>
            </a:r>
            <a:r>
              <a:rPr lang="ru-RU" sz="2800" dirty="0" err="1" smtClean="0">
                <a:latin typeface="Georgia" pitchFamily="18" charset="0"/>
              </a:rPr>
              <a:t>від</a:t>
            </a:r>
            <a:r>
              <a:rPr lang="ru-RU" sz="2800" dirty="0" smtClean="0">
                <a:latin typeface="Georgia" pitchFamily="18" charset="0"/>
              </a:rPr>
              <a:t> 01.10.2012 №1063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Накази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00100" y="1428736"/>
            <a:ext cx="7463182" cy="3090074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smtClean="0">
                <a:latin typeface="Georgia" pitchFamily="18" charset="0"/>
              </a:rPr>
              <a:t>«Про  порядок </a:t>
            </a:r>
            <a:r>
              <a:rPr lang="ru-RU" sz="3600" dirty="0" err="1" smtClean="0">
                <a:latin typeface="Georgia" pitchFamily="18" charset="0"/>
              </a:rPr>
              <a:t>організації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інклюзивного</a:t>
            </a:r>
            <a:r>
              <a:rPr lang="ru-RU" sz="3600" dirty="0" smtClean="0">
                <a:latin typeface="Georgia" pitchFamily="18" charset="0"/>
              </a:rPr>
              <a:t> </a:t>
            </a:r>
            <a:r>
              <a:rPr lang="ru-RU" sz="3600" dirty="0" err="1" smtClean="0">
                <a:latin typeface="Georgia" pitchFamily="18" charset="0"/>
              </a:rPr>
              <a:t>навчання</a:t>
            </a:r>
            <a:r>
              <a:rPr lang="ru-RU" sz="3600" dirty="0" smtClean="0">
                <a:latin typeface="Georgia" pitchFamily="18" charset="0"/>
              </a:rPr>
              <a:t> в </a:t>
            </a:r>
            <a:r>
              <a:rPr lang="ru-RU" sz="3600" dirty="0" err="1" smtClean="0">
                <a:latin typeface="Georgia" pitchFamily="18" charset="0"/>
              </a:rPr>
              <a:t>загальноосвітніх</a:t>
            </a:r>
            <a:r>
              <a:rPr lang="ru-RU" sz="3600" dirty="0" smtClean="0">
                <a:latin typeface="Georgia" pitchFamily="18" charset="0"/>
              </a:rPr>
              <a:t> закладах» </a:t>
            </a:r>
          </a:p>
          <a:p>
            <a:r>
              <a:rPr lang="ru-RU" sz="3600" dirty="0" err="1" smtClean="0">
                <a:latin typeface="Georgia" pitchFamily="18" charset="0"/>
              </a:rPr>
              <a:t>від</a:t>
            </a:r>
            <a:r>
              <a:rPr lang="ru-RU" sz="3600" dirty="0" smtClean="0">
                <a:latin typeface="Georgia" pitchFamily="18" charset="0"/>
              </a:rPr>
              <a:t> 15 </a:t>
            </a:r>
            <a:r>
              <a:rPr lang="ru-RU" sz="3600" dirty="0" err="1" smtClean="0">
                <a:latin typeface="Georgia" pitchFamily="18" charset="0"/>
              </a:rPr>
              <a:t>серпня</a:t>
            </a:r>
            <a:r>
              <a:rPr lang="ru-RU" sz="3600" dirty="0" smtClean="0">
                <a:latin typeface="Georgia" pitchFamily="18" charset="0"/>
              </a:rPr>
              <a:t> 2011 р. №872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Постанови  </a:t>
            </a:r>
            <a:endParaRPr lang="ru-RU" sz="2800" b="1" spc="5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Міністерства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освіти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800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науки </a:t>
            </a:r>
            <a:r>
              <a:rPr lang="ru-RU" sz="2800" b="1" spc="50" dirty="0" err="1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України</a:t>
            </a:r>
            <a:endParaRPr lang="ru-RU" sz="2800" b="1" spc="50" dirty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194</TotalTime>
  <Words>435</Words>
  <Application>Microsoft Office PowerPoint</Application>
  <PresentationFormat>Экран (4:3)</PresentationFormat>
  <Paragraphs>113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Iryna</cp:lastModifiedBy>
  <cp:revision>24</cp:revision>
  <dcterms:created xsi:type="dcterms:W3CDTF">2012-07-31T13:58:46Z</dcterms:created>
  <dcterms:modified xsi:type="dcterms:W3CDTF">2014-04-08T05:48:47Z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